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CC8E1-0964-CA41-BAC4-6B8C702A0377}" type="datetimeFigureOut">
              <a:rPr lang="en-US" smtClean="0"/>
              <a:t>8/3/26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6370D-E2C7-9746-87D8-7D18E72CA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2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274552" cy="5943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4C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331720"/>
            <a:ext cx="112745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kern="0" spc="200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MEGHMANI RESIDENCE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457200" y="3063240"/>
            <a:ext cx="1127455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3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SELECTED PROJECT EXPERIENCE  &amp;  EXECUTION EXPOSURE</a:t>
            </a:r>
            <a:endParaRPr lang="en-US" sz="1300" b="1" dirty="0"/>
          </a:p>
        </p:txBody>
      </p:sp>
      <p:sp>
        <p:nvSpPr>
          <p:cNvPr id="5" name="Shape 3"/>
          <p:cNvSpPr/>
          <p:nvPr/>
        </p:nvSpPr>
        <p:spPr>
          <a:xfrm>
            <a:off x="5175504" y="3611880"/>
            <a:ext cx="1828800" cy="0"/>
          </a:xfrm>
          <a:prstGeom prst="line">
            <a:avLst/>
          </a:prstGeom>
          <a:noFill/>
          <a:ln w="12700">
            <a:solidFill>
              <a:srgbClr val="D9D4C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79476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Rajat Tibrewal  |  Personal Project</a:t>
            </a:r>
            <a:endParaRPr lang="en-US" sz="1400" b="1" dirty="0"/>
          </a:p>
        </p:txBody>
      </p:sp>
      <p:sp>
        <p:nvSpPr>
          <p:cNvPr id="7" name="Text 5"/>
          <p:cNvSpPr/>
          <p:nvPr/>
        </p:nvSpPr>
        <p:spPr>
          <a:xfrm>
            <a:off x="457200" y="4160520"/>
            <a:ext cx="11274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Picnic Garden Road, EM Bypass, Kolkata</a:t>
            </a:r>
            <a:endParaRPr lang="en-US" sz="1200" b="1" dirty="0"/>
          </a:p>
        </p:txBody>
      </p:sp>
      <p:sp>
        <p:nvSpPr>
          <p:cNvPr id="8" name="Text 6"/>
          <p:cNvSpPr/>
          <p:nvPr/>
        </p:nvSpPr>
        <p:spPr>
          <a:xfrm>
            <a:off x="457200" y="5212080"/>
            <a:ext cx="1127455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Duplex Penthouse  ·  36th &amp; 37th Floor  ·  October 2020 – December 2022</a:t>
            </a:r>
            <a:endParaRPr lang="en-US" sz="11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RAJAT'S BATHROOM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En-suite — Upper Floor</a:t>
            </a:r>
            <a:endParaRPr lang="en-US" sz="1150" b="1" dirty="0"/>
          </a:p>
        </p:txBody>
      </p:sp>
      <p:pic>
        <p:nvPicPr>
          <p:cNvPr id="4" name="Image 0" descr="images/rajat_bath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32850" y="1503963"/>
            <a:ext cx="3232791" cy="41487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1532851" y="1503963"/>
            <a:ext cx="3232790" cy="414874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1777646" y="5672538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Vanity &amp; Storage</a:t>
            </a:r>
            <a:endParaRPr lang="en-US" sz="1000" b="1" dirty="0"/>
          </a:p>
        </p:txBody>
      </p:sp>
      <p:sp>
        <p:nvSpPr>
          <p:cNvPr id="10" name="Text 6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 &amp; Floor Cladding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 (Carrara-style)</a:t>
            </a:r>
            <a:endParaRPr lang="en-US" sz="900" b="1" dirty="0"/>
          </a:p>
        </p:txBody>
      </p:sp>
      <p:sp>
        <p:nvSpPr>
          <p:cNvPr id="13" name="Text 9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Sanitaryware &amp; Fittings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Kohler &amp; Jaquar Artize</a:t>
            </a:r>
            <a:endParaRPr lang="en-US" sz="900" b="1" dirty="0"/>
          </a:p>
        </p:txBody>
      </p:sp>
      <p:sp>
        <p:nvSpPr>
          <p:cNvPr id="15" name="Text 11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Vanity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Custom-made, matte lacquer finish</a:t>
            </a:r>
            <a:endParaRPr lang="en-US" sz="900" b="1" dirty="0"/>
          </a:p>
        </p:txBody>
      </p:sp>
      <p:sp>
        <p:nvSpPr>
          <p:cNvPr id="17" name="Text 13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Plumbing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Vikram</a:t>
            </a:r>
            <a:endParaRPr lang="en-US" sz="900" b="1" dirty="0"/>
          </a:p>
        </p:txBody>
      </p:sp>
      <p:sp>
        <p:nvSpPr>
          <p:cNvPr id="19" name="Text 15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 ·  Electrician: Haider</a:t>
            </a:r>
            <a:endParaRPr lang="en-US" sz="900" b="1" dirty="0"/>
          </a:p>
        </p:txBody>
      </p:sp>
      <p:sp>
        <p:nvSpPr>
          <p:cNvPr id="21" name="Text 17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Waterproofing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Executed prior to tiling/marble fixing</a:t>
            </a:r>
            <a:endParaRPr lang="en-US" sz="9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MASTER BEDROOM — ELEVATION DRAWINGS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Development — Sides A to D</a:t>
            </a:r>
            <a:endParaRPr lang="en-US" sz="1150" b="1" dirty="0"/>
          </a:p>
        </p:txBody>
      </p:sp>
      <p:pic>
        <p:nvPicPr>
          <p:cNvPr id="4" name="Image 0" descr="images/master_elev_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963" y="1508760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2961963" y="1508760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961963" y="3639312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A</a:t>
            </a:r>
            <a:endParaRPr lang="en-US" sz="950" b="1" dirty="0"/>
          </a:p>
        </p:txBody>
      </p:sp>
      <p:pic>
        <p:nvPicPr>
          <p:cNvPr id="7" name="Image 1" descr="images/master_elev_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636" y="1508760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6231636" y="1508760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231636" y="3639312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B</a:t>
            </a:r>
            <a:endParaRPr lang="en-US" sz="950" b="1" dirty="0"/>
          </a:p>
        </p:txBody>
      </p:sp>
      <p:pic>
        <p:nvPicPr>
          <p:cNvPr id="10" name="Image 2" descr="images/master_elev_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963" y="4005072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2961963" y="4005072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2961963" y="6135624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C</a:t>
            </a:r>
            <a:endParaRPr lang="en-US" sz="950" b="1" dirty="0"/>
          </a:p>
        </p:txBody>
      </p:sp>
      <p:pic>
        <p:nvPicPr>
          <p:cNvPr id="13" name="Image 3" descr="images/master_elev_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1636" y="4005072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6231636" y="4005072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6231636" y="6135624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D</a:t>
            </a:r>
            <a:endParaRPr lang="en-US" sz="950" b="1" dirty="0"/>
          </a:p>
        </p:txBody>
      </p:sp>
      <p:sp>
        <p:nvSpPr>
          <p:cNvPr id="16" name="Text 10"/>
          <p:cNvSpPr/>
          <p:nvPr/>
        </p:nvSpPr>
        <p:spPr>
          <a:xfrm>
            <a:off x="2961963" y="6455664"/>
            <a:ext cx="626502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Elevation set issued for execution — headboard wall, wardrobe &amp; window wall detailing</a:t>
            </a:r>
            <a:endParaRPr lang="en-US" sz="95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MASTER BEDROOM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Ceiling Plan &amp; Execution — Upper Floor</a:t>
            </a:r>
            <a:endParaRPr lang="en-US" sz="1150" b="1" dirty="0"/>
          </a:p>
        </p:txBody>
      </p:sp>
      <p:pic>
        <p:nvPicPr>
          <p:cNvPr id="4" name="Image 0" descr="images/master_ceiling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 Ceiling Plan</a:t>
            </a:r>
            <a:endParaRPr lang="en-US" sz="900" b="1" dirty="0"/>
          </a:p>
        </p:txBody>
      </p:sp>
      <p:pic>
        <p:nvPicPr>
          <p:cNvPr id="7" name="Image 1" descr="images/master_room1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27832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227832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227832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Headboard Wall — Wallpaper Panel</a:t>
            </a:r>
            <a:endParaRPr lang="en-US" sz="900" b="1" dirty="0"/>
          </a:p>
        </p:txBody>
      </p:sp>
      <p:pic>
        <p:nvPicPr>
          <p:cNvPr id="10" name="Image 2" descr="images/master_room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0080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640080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40080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Wardrobe — Veneer Finish</a:t>
            </a:r>
            <a:endParaRPr lang="en-US" sz="900" b="1" dirty="0"/>
          </a:p>
        </p:txBody>
      </p:sp>
      <p:pic>
        <p:nvPicPr>
          <p:cNvPr id="13" name="Image 3" descr="images/master_room2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27832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3227832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3227832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 &amp; Nightstand Detail</a:t>
            </a:r>
            <a:endParaRPr lang="en-US" sz="900" b="1" dirty="0"/>
          </a:p>
        </p:txBody>
      </p:sp>
      <p:sp>
        <p:nvSpPr>
          <p:cNvPr id="16" name="Text 10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 Ceiling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Irshad Alam</a:t>
            </a:r>
            <a:endParaRPr lang="en-US" sz="900" b="1" dirty="0"/>
          </a:p>
        </p:txBody>
      </p:sp>
      <p:sp>
        <p:nvSpPr>
          <p:cNvPr id="19" name="Text 13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Wallpaper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Sabyasachi</a:t>
            </a:r>
            <a:endParaRPr lang="en-US" sz="900" b="1" dirty="0"/>
          </a:p>
        </p:txBody>
      </p:sp>
      <p:sp>
        <p:nvSpPr>
          <p:cNvPr id="21" name="Text 15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Wardrobe &amp; Panelling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Imported veneer  ·  Century Ply Club Prime</a:t>
            </a:r>
            <a:endParaRPr lang="en-US" sz="900" b="1" dirty="0"/>
          </a:p>
        </p:txBody>
      </p:sp>
      <p:sp>
        <p:nvSpPr>
          <p:cNvPr id="23" name="Text 17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Carpentry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Carpenter: Saidul Ahmed</a:t>
            </a:r>
            <a:endParaRPr lang="en-US" sz="900" b="1" dirty="0"/>
          </a:p>
        </p:txBody>
      </p:sp>
      <p:sp>
        <p:nvSpPr>
          <p:cNvPr id="25" name="Text 19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Curtains &amp; Upholstery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Designs</a:t>
            </a:r>
            <a:endParaRPr lang="en-US" sz="900" b="1" dirty="0"/>
          </a:p>
        </p:txBody>
      </p:sp>
      <p:sp>
        <p:nvSpPr>
          <p:cNvPr id="27" name="Text 21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</a:t>
            </a:r>
            <a:endParaRPr lang="en-US" sz="900" b="1" dirty="0"/>
          </a:p>
        </p:txBody>
      </p:sp>
      <p:sp>
        <p:nvSpPr>
          <p:cNvPr id="29" name="Text 23"/>
          <p:cNvSpPr/>
          <p:nvPr/>
        </p:nvSpPr>
        <p:spPr>
          <a:xfrm>
            <a:off x="6537960" y="501091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6537960" y="520293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 ·  Electrician: Haider</a:t>
            </a:r>
            <a:endParaRPr lang="en-US" sz="900" b="1" dirty="0"/>
          </a:p>
        </p:txBody>
      </p:sp>
      <p:sp>
        <p:nvSpPr>
          <p:cNvPr id="31" name="Text 25"/>
          <p:cNvSpPr/>
          <p:nvPr/>
        </p:nvSpPr>
        <p:spPr>
          <a:xfrm>
            <a:off x="6537960" y="554583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&amp; Polish</a:t>
            </a:r>
            <a:endParaRPr lang="en-US" sz="950" dirty="0"/>
          </a:p>
        </p:txBody>
      </p:sp>
      <p:sp>
        <p:nvSpPr>
          <p:cNvPr id="32" name="Text 26"/>
          <p:cNvSpPr/>
          <p:nvPr/>
        </p:nvSpPr>
        <p:spPr>
          <a:xfrm>
            <a:off x="6537960" y="573786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ICA  ·  Contractor: Sultan</a:t>
            </a:r>
            <a:endParaRPr lang="en-US" sz="9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STAIRCASE &amp; DOUBLE-HEIGHT FEATURE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Connect — 36th to 37th Floor</a:t>
            </a:r>
            <a:endParaRPr lang="en-US" sz="1150" b="1" dirty="0"/>
          </a:p>
        </p:txBody>
      </p:sp>
      <p:pic>
        <p:nvPicPr>
          <p:cNvPr id="4" name="Image 0" descr="images/stair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Floating Staircase — City Backdrop</a:t>
            </a:r>
            <a:endParaRPr lang="en-US" sz="900" b="1" dirty="0"/>
          </a:p>
        </p:txBody>
      </p:sp>
      <p:pic>
        <p:nvPicPr>
          <p:cNvPr id="7" name="Image 1" descr="images/stair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27832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227832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227832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— Mirror Panelling</a:t>
            </a:r>
            <a:endParaRPr lang="en-US" sz="900" b="1" dirty="0"/>
          </a:p>
        </p:txBody>
      </p:sp>
      <p:pic>
        <p:nvPicPr>
          <p:cNvPr id="10" name="Image 2" descr="images/stair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0080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640080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40080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Wood &amp; Mirror Fin Detail</a:t>
            </a:r>
            <a:endParaRPr lang="en-US" sz="900" b="1" dirty="0"/>
          </a:p>
        </p:txBody>
      </p:sp>
      <p:pic>
        <p:nvPicPr>
          <p:cNvPr id="13" name="Image 3" descr="images/stair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27832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3227832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3227832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Coffered Ceiling Above Stair</a:t>
            </a:r>
            <a:endParaRPr lang="en-US" sz="900" b="1" dirty="0"/>
          </a:p>
        </p:txBody>
      </p:sp>
      <p:sp>
        <p:nvSpPr>
          <p:cNvPr id="16" name="Text 10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Staircase Structure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Steel-framed, marble-clad treads with glass balustrade</a:t>
            </a:r>
            <a:endParaRPr lang="en-US" sz="900" b="1" dirty="0"/>
          </a:p>
        </p:txBody>
      </p:sp>
      <p:sp>
        <p:nvSpPr>
          <p:cNvPr id="19" name="Text 13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 Panelling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Imported veneer with mirror fin detailing</a:t>
            </a:r>
            <a:endParaRPr lang="en-US" sz="900" b="1" dirty="0"/>
          </a:p>
        </p:txBody>
      </p:sp>
      <p:sp>
        <p:nvSpPr>
          <p:cNvPr id="21" name="Text 15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Curtains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Designs — full-height drapery</a:t>
            </a:r>
            <a:endParaRPr lang="en-US" sz="900" b="1" dirty="0"/>
          </a:p>
        </p:txBody>
      </p:sp>
      <p:sp>
        <p:nvSpPr>
          <p:cNvPr id="23" name="Text 17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Lighting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Lafit — step and cove lighting</a:t>
            </a:r>
            <a:endParaRPr lang="en-US" sz="900" b="1" dirty="0"/>
          </a:p>
        </p:txBody>
      </p:sp>
      <p:sp>
        <p:nvSpPr>
          <p:cNvPr id="25" name="Text 19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 Ceiling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Coffered design  ·  Contractor: Irshad Alam</a:t>
            </a:r>
            <a:endParaRPr lang="en-US" sz="900" b="1" dirty="0"/>
          </a:p>
        </p:txBody>
      </p:sp>
      <p:sp>
        <p:nvSpPr>
          <p:cNvPr id="27" name="Text 21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</a:t>
            </a:r>
            <a:endParaRPr lang="en-US" sz="9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37TH FLOOR — LIVING, STUDY &amp; JACUZZI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Upper Floor Informal Living</a:t>
            </a:r>
            <a:endParaRPr lang="en-US" sz="1150" b="1" dirty="0"/>
          </a:p>
        </p:txBody>
      </p:sp>
      <p:pic>
        <p:nvPicPr>
          <p:cNvPr id="4" name="Image 0" descr="images/living37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1676095" cy="21488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1676095" cy="21488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3602736"/>
            <a:ext cx="167609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Informal Living / Entry</a:t>
            </a:r>
            <a:endParaRPr lang="en-US" sz="900" b="1" dirty="0"/>
          </a:p>
        </p:txBody>
      </p:sp>
      <p:pic>
        <p:nvPicPr>
          <p:cNvPr id="7" name="Image 1" descr="images/study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544775" y="1417320"/>
            <a:ext cx="1676095" cy="21488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2544775" y="1417320"/>
            <a:ext cx="1676095" cy="21488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2544775" y="3602736"/>
            <a:ext cx="167609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Walk-in / Study Unit</a:t>
            </a:r>
            <a:endParaRPr lang="en-US" sz="900" b="1" dirty="0"/>
          </a:p>
        </p:txBody>
      </p:sp>
      <p:pic>
        <p:nvPicPr>
          <p:cNvPr id="10" name="Image 2" descr="images/jacuzzi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592428" y="3922776"/>
            <a:ext cx="1676095" cy="21488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1592428" y="3922776"/>
            <a:ext cx="1676095" cy="21488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1592428" y="6172200"/>
            <a:ext cx="167609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Jacuzzi Room — Marble Surround</a:t>
            </a:r>
            <a:endParaRPr lang="en-US" sz="900" b="1" dirty="0"/>
          </a:p>
        </p:txBody>
      </p:sp>
      <p:sp>
        <p:nvSpPr>
          <p:cNvPr id="13" name="Text 8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Jacuzzi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Oyster</a:t>
            </a:r>
            <a:endParaRPr lang="en-US" sz="900" b="1" dirty="0"/>
          </a:p>
        </p:txBody>
      </p:sp>
      <p:sp>
        <p:nvSpPr>
          <p:cNvPr id="16" name="Text 11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Jacuzzi Surround</a:t>
            </a:r>
            <a:endParaRPr lang="en-US" sz="950" dirty="0"/>
          </a:p>
        </p:txBody>
      </p:sp>
      <p:sp>
        <p:nvSpPr>
          <p:cNvPr id="17" name="Text 12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Black marble with timber deck edge</a:t>
            </a:r>
            <a:endParaRPr lang="en-US" sz="900" b="1" dirty="0"/>
          </a:p>
        </p:txBody>
      </p:sp>
      <p:sp>
        <p:nvSpPr>
          <p:cNvPr id="18" name="Text 13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Study Cabinetry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Custom-made  ·  Century Ply Club Prime</a:t>
            </a:r>
            <a:endParaRPr lang="en-US" sz="900" b="1" dirty="0"/>
          </a:p>
        </p:txBody>
      </p:sp>
      <p:sp>
        <p:nvSpPr>
          <p:cNvPr id="20" name="Text 15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 &amp; Entertainment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BenQ projector, ELAC speakers, Denon AV receiver  ·  Watteffects</a:t>
            </a:r>
            <a:endParaRPr lang="en-US" sz="900" b="1" dirty="0"/>
          </a:p>
        </p:txBody>
      </p:sp>
      <p:sp>
        <p:nvSpPr>
          <p:cNvPr id="22" name="Text 17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</a:t>
            </a:r>
            <a:endParaRPr lang="en-US" sz="900" b="1" dirty="0"/>
          </a:p>
        </p:txBody>
      </p:sp>
      <p:sp>
        <p:nvSpPr>
          <p:cNvPr id="24" name="Text 19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</a:t>
            </a:r>
            <a:endParaRPr lang="en-US" sz="950" dirty="0"/>
          </a:p>
        </p:txBody>
      </p:sp>
      <p:sp>
        <p:nvSpPr>
          <p:cNvPr id="25" name="Text 20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 ·  Electrician: Haider</a:t>
            </a:r>
            <a:endParaRPr lang="en-US" sz="9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 TERRACE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37th Floor — Landscaped Deck</a:t>
            </a:r>
            <a:endParaRPr lang="en-US" sz="1150" b="1" dirty="0"/>
          </a:p>
        </p:txBody>
      </p:sp>
      <p:pic>
        <p:nvPicPr>
          <p:cNvPr id="4" name="Image 0" descr="images/terrace1.jpg"/>
          <p:cNvPicPr>
            <a:picLocks noChangeAspect="1"/>
          </p:cNvPicPr>
          <p:nvPr/>
        </p:nvPicPr>
        <p:blipFill>
          <a:blip r:embed="rId3"/>
          <a:srcRect r="3238"/>
          <a:stretch>
            <a:fillRect/>
          </a:stretch>
        </p:blipFill>
        <p:spPr>
          <a:xfrm>
            <a:off x="640080" y="1417320"/>
            <a:ext cx="2743200" cy="35204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743200" cy="35204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974336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Terrace Garden — City View</a:t>
            </a:r>
            <a:endParaRPr lang="en-US" sz="1000" b="1" dirty="0"/>
          </a:p>
        </p:txBody>
      </p:sp>
      <p:pic>
        <p:nvPicPr>
          <p:cNvPr id="7" name="Image 1" descr="images/terrace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657600" y="1417320"/>
            <a:ext cx="2743200" cy="35204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657600" y="1417320"/>
            <a:ext cx="2743200" cy="35204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657600" y="4974336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Terrace — Glass Flooring Detail</a:t>
            </a:r>
            <a:endParaRPr lang="en-US" sz="1000" b="1" dirty="0"/>
          </a:p>
        </p:txBody>
      </p:sp>
      <p:sp>
        <p:nvSpPr>
          <p:cNvPr id="10" name="Text 6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Outdoor wood-finish tile + glass flooring section</a:t>
            </a:r>
            <a:endParaRPr lang="en-US" sz="900" b="1" dirty="0"/>
          </a:p>
        </p:txBody>
      </p:sp>
      <p:sp>
        <p:nvSpPr>
          <p:cNvPr id="13" name="Text 9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Landscaping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Potted garden — curated plant selection</a:t>
            </a:r>
            <a:endParaRPr lang="en-US" sz="900" b="1" dirty="0"/>
          </a:p>
        </p:txBody>
      </p:sp>
      <p:sp>
        <p:nvSpPr>
          <p:cNvPr id="15" name="Text 11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Cladding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Textured stone-finish tile</a:t>
            </a:r>
            <a:endParaRPr lang="en-US" sz="900" b="1" dirty="0"/>
          </a:p>
        </p:txBody>
      </p:sp>
      <p:sp>
        <p:nvSpPr>
          <p:cNvPr id="17" name="Text 13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Waterproofing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Executed prior to flooring/landscaping</a:t>
            </a:r>
            <a:endParaRPr lang="en-US" sz="900" b="1" dirty="0"/>
          </a:p>
        </p:txBody>
      </p:sp>
      <p:sp>
        <p:nvSpPr>
          <p:cNvPr id="19" name="Text 15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Lighting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Lafit — weatherproof fittings</a:t>
            </a:r>
            <a:endParaRPr lang="en-US" sz="9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MARBLE &amp; STONE LIBRARY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 Selections Used Across the Residence</a:t>
            </a:r>
            <a:endParaRPr lang="en-US" sz="1150" b="1" dirty="0"/>
          </a:p>
        </p:txBody>
      </p:sp>
      <p:sp>
        <p:nvSpPr>
          <p:cNvPr id="5" name="Shape 2"/>
          <p:cNvSpPr/>
          <p:nvPr/>
        </p:nvSpPr>
        <p:spPr>
          <a:xfrm>
            <a:off x="768096" y="1508760"/>
            <a:ext cx="3337560" cy="2331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68096" y="3877056"/>
            <a:ext cx="3337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100" b="1" dirty="0">
                <a:solidFill>
                  <a:srgbClr val="2B2A28"/>
                </a:solidFill>
                <a:latin typeface="Arial" pitchFamily="34" charset="0"/>
                <a:cs typeface="Arial" pitchFamily="34" charset="-120"/>
              </a:rPr>
              <a:t>Golden </a:t>
            </a:r>
            <a:r>
              <a:rPr lang="en-IN" sz="1100" b="1" dirty="0" err="1">
                <a:solidFill>
                  <a:srgbClr val="2B2A28"/>
                </a:solidFill>
                <a:latin typeface="Arial" pitchFamily="34" charset="0"/>
                <a:cs typeface="Arial" pitchFamily="34" charset="-120"/>
              </a:rPr>
              <a:t>Portoro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68096" y="4096512"/>
            <a:ext cx="3337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850" b="1" i="1" dirty="0">
                <a:solidFill>
                  <a:srgbClr val="4A4844"/>
                </a:solidFill>
                <a:latin typeface="Arial" pitchFamily="34" charset="0"/>
                <a:cs typeface="Arial" pitchFamily="34" charset="-120"/>
              </a:rPr>
              <a:t>Jacuzzi cladding</a:t>
            </a:r>
            <a:endParaRPr lang="en-US" sz="850" b="1" dirty="0"/>
          </a:p>
        </p:txBody>
      </p:sp>
      <p:sp>
        <p:nvSpPr>
          <p:cNvPr id="9" name="Shape 5"/>
          <p:cNvSpPr/>
          <p:nvPr/>
        </p:nvSpPr>
        <p:spPr>
          <a:xfrm>
            <a:off x="4425696" y="1508760"/>
            <a:ext cx="3337560" cy="2331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4425696" y="3877056"/>
            <a:ext cx="3337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100" b="1" dirty="0">
                <a:solidFill>
                  <a:srgbClr val="2B2A28"/>
                </a:solidFill>
                <a:latin typeface="Arial" pitchFamily="34" charset="0"/>
                <a:cs typeface="Arial" pitchFamily="34" charset="-120"/>
              </a:rPr>
              <a:t>Burberry Beige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4425696" y="4096512"/>
            <a:ext cx="3337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850" b="1" i="1" dirty="0">
                <a:solidFill>
                  <a:srgbClr val="4A4844"/>
                </a:solidFill>
                <a:latin typeface="Arial" pitchFamily="34" charset="0"/>
                <a:cs typeface="Arial" pitchFamily="34" charset="-120"/>
              </a:rPr>
              <a:t>Guest bath</a:t>
            </a:r>
            <a:endParaRPr lang="en-US" sz="850" b="1" dirty="0"/>
          </a:p>
        </p:txBody>
      </p:sp>
      <p:pic>
        <p:nvPicPr>
          <p:cNvPr id="12" name="Image 2" descr="images/marble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83296" y="1508760"/>
            <a:ext cx="3337560" cy="2331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Shape 8"/>
          <p:cNvSpPr/>
          <p:nvPr/>
        </p:nvSpPr>
        <p:spPr>
          <a:xfrm>
            <a:off x="8083296" y="1508760"/>
            <a:ext cx="3337560" cy="2331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4" name="Text 9"/>
          <p:cNvSpPr/>
          <p:nvPr/>
        </p:nvSpPr>
        <p:spPr>
          <a:xfrm>
            <a:off x="8083296" y="3877056"/>
            <a:ext cx="3337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100" b="1" dirty="0">
                <a:solidFill>
                  <a:srgbClr val="2B2A28"/>
                </a:solidFill>
                <a:latin typeface="Arial" pitchFamily="34" charset="0"/>
                <a:cs typeface="Arial" pitchFamily="34" charset="-120"/>
              </a:rPr>
              <a:t>Blue Breccia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8083296" y="4096512"/>
            <a:ext cx="3337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850" b="1" i="1" dirty="0">
                <a:solidFill>
                  <a:srgbClr val="4A4844"/>
                </a:solidFill>
                <a:latin typeface="Arial" pitchFamily="34" charset="0"/>
                <a:cs typeface="Arial" pitchFamily="34" charset="-120"/>
              </a:rPr>
              <a:t>Living / dining spaces</a:t>
            </a:r>
            <a:endParaRPr lang="en-US" sz="850" b="1" dirty="0"/>
          </a:p>
        </p:txBody>
      </p:sp>
      <p:sp>
        <p:nvSpPr>
          <p:cNvPr id="17" name="Shape 11"/>
          <p:cNvSpPr/>
          <p:nvPr/>
        </p:nvSpPr>
        <p:spPr>
          <a:xfrm>
            <a:off x="768096" y="4343400"/>
            <a:ext cx="3337560" cy="2331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8" name="Text 12"/>
          <p:cNvSpPr/>
          <p:nvPr/>
        </p:nvSpPr>
        <p:spPr>
          <a:xfrm>
            <a:off x="768096" y="6711696"/>
            <a:ext cx="3337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Bronze Armani</a:t>
            </a:r>
            <a:endParaRPr lang="en-US" sz="1100" dirty="0"/>
          </a:p>
        </p:txBody>
      </p:sp>
      <p:sp>
        <p:nvSpPr>
          <p:cNvPr id="19" name="Text 13"/>
          <p:cNvSpPr/>
          <p:nvPr/>
        </p:nvSpPr>
        <p:spPr>
          <a:xfrm>
            <a:off x="768096" y="6931152"/>
            <a:ext cx="3337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850" b="1" i="1" dirty="0">
                <a:solidFill>
                  <a:srgbClr val="4A4844"/>
                </a:solidFill>
                <a:latin typeface="Arial" pitchFamily="34" charset="0"/>
                <a:cs typeface="Arial" pitchFamily="34" charset="-120"/>
              </a:rPr>
              <a:t>Room flooring and cladding</a:t>
            </a:r>
            <a:endParaRPr lang="en-US" sz="850" b="1" dirty="0"/>
          </a:p>
        </p:txBody>
      </p:sp>
      <p:pic>
        <p:nvPicPr>
          <p:cNvPr id="20" name="Image 4" descr="images/marble5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25696" y="4343400"/>
            <a:ext cx="3337560" cy="2331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1" name="Shape 14"/>
          <p:cNvSpPr/>
          <p:nvPr/>
        </p:nvSpPr>
        <p:spPr>
          <a:xfrm>
            <a:off x="4425696" y="4343400"/>
            <a:ext cx="3337560" cy="2331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4425696" y="6711696"/>
            <a:ext cx="3337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100" b="1" dirty="0">
                <a:solidFill>
                  <a:srgbClr val="2B2A28"/>
                </a:solidFill>
                <a:latin typeface="Arial" pitchFamily="34" charset="0"/>
                <a:cs typeface="Arial" pitchFamily="34" charset="-120"/>
              </a:rPr>
              <a:t>Black Rose</a:t>
            </a:r>
            <a:endParaRPr lang="en-US" sz="1100" dirty="0"/>
          </a:p>
        </p:txBody>
      </p:sp>
      <p:sp>
        <p:nvSpPr>
          <p:cNvPr id="23" name="Text 16"/>
          <p:cNvSpPr/>
          <p:nvPr/>
        </p:nvSpPr>
        <p:spPr>
          <a:xfrm>
            <a:off x="4425696" y="6931152"/>
            <a:ext cx="3337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850" b="1" i="1" dirty="0">
                <a:solidFill>
                  <a:srgbClr val="4A4844"/>
                </a:solidFill>
                <a:latin typeface="Arial" pitchFamily="34" charset="0"/>
                <a:cs typeface="Arial" pitchFamily="34" charset="-120"/>
              </a:rPr>
              <a:t>Rajat bath</a:t>
            </a:r>
            <a:endParaRPr lang="en-US" sz="850" b="1" dirty="0"/>
          </a:p>
        </p:txBody>
      </p:sp>
      <p:pic>
        <p:nvPicPr>
          <p:cNvPr id="24" name="Image 5" descr="images/marble6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83296" y="4343400"/>
            <a:ext cx="3337560" cy="2331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25" name="Shape 17"/>
          <p:cNvSpPr/>
          <p:nvPr/>
        </p:nvSpPr>
        <p:spPr>
          <a:xfrm>
            <a:off x="8083296" y="4343400"/>
            <a:ext cx="3337560" cy="2331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26" name="Text 18"/>
          <p:cNvSpPr/>
          <p:nvPr/>
        </p:nvSpPr>
        <p:spPr>
          <a:xfrm>
            <a:off x="8083296" y="6711696"/>
            <a:ext cx="3337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1100" b="1" dirty="0" err="1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Statuari</a:t>
            </a:r>
            <a:r>
              <a:rPr lang="en-US" sz="11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1100" dirty="0"/>
          </a:p>
        </p:txBody>
      </p:sp>
      <p:sp>
        <p:nvSpPr>
          <p:cNvPr id="27" name="Text 19"/>
          <p:cNvSpPr/>
          <p:nvPr/>
        </p:nvSpPr>
        <p:spPr>
          <a:xfrm>
            <a:off x="8083296" y="6931152"/>
            <a:ext cx="33375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850" b="1" i="1" dirty="0">
                <a:solidFill>
                  <a:srgbClr val="4A4844"/>
                </a:solidFill>
                <a:latin typeface="Arial" pitchFamily="34" charset="0"/>
                <a:cs typeface="Arial" pitchFamily="34" charset="-120"/>
              </a:rPr>
              <a:t>Rajat bath</a:t>
            </a:r>
            <a:endParaRPr lang="en-US" sz="85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011EFA-18FF-2715-B4CF-A973DAA553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097" y="4343400"/>
            <a:ext cx="3337560" cy="2331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F7BA64A-E323-AEE8-493A-8676914A7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8096" y="1508760"/>
            <a:ext cx="3337560" cy="2331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BB9ABE3-6015-8317-1AAC-298CCA1403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5695" y="1514475"/>
            <a:ext cx="3337560" cy="232600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VENEER, FINISHES &amp; PROCESS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 Selection &amp; Site Execution</a:t>
            </a:r>
            <a:endParaRPr lang="en-US" sz="1150" b="1" dirty="0"/>
          </a:p>
        </p:txBody>
      </p:sp>
      <p:pic>
        <p:nvPicPr>
          <p:cNvPr id="4" name="Image 0" descr="images/veneer1.jpg"/>
          <p:cNvPicPr>
            <a:picLocks noChangeAspect="1"/>
          </p:cNvPicPr>
          <p:nvPr/>
        </p:nvPicPr>
        <p:blipFill>
          <a:blip r:embed="rId3"/>
          <a:srcRect b="2650"/>
          <a:stretch>
            <a:fillRect/>
          </a:stretch>
        </p:blipFill>
        <p:spPr>
          <a:xfrm>
            <a:off x="640080" y="1463040"/>
            <a:ext cx="3291837" cy="42062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63040"/>
            <a:ext cx="3291840" cy="42062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571500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Veneer Sample Board</a:t>
            </a:r>
            <a:endParaRPr lang="en-US" sz="1000" b="1" dirty="0"/>
          </a:p>
        </p:txBody>
      </p:sp>
      <p:sp>
        <p:nvSpPr>
          <p:cNvPr id="8" name="Shape 4"/>
          <p:cNvSpPr/>
          <p:nvPr/>
        </p:nvSpPr>
        <p:spPr>
          <a:xfrm>
            <a:off x="4251960" y="1463040"/>
            <a:ext cx="3291840" cy="42062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251960" y="571500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Veneer Selection — Showroom</a:t>
            </a:r>
            <a:endParaRPr lang="en-US" sz="1000" b="1" dirty="0"/>
          </a:p>
        </p:txBody>
      </p:sp>
      <p:pic>
        <p:nvPicPr>
          <p:cNvPr id="10" name="Image 2" descr="images/wip1.jpg"/>
          <p:cNvPicPr>
            <a:picLocks noChangeAspect="1"/>
          </p:cNvPicPr>
          <p:nvPr/>
        </p:nvPicPr>
        <p:blipFill>
          <a:blip r:embed="rId4"/>
          <a:srcRect b="3401"/>
          <a:stretch>
            <a:fillRect/>
          </a:stretch>
        </p:blipFill>
        <p:spPr>
          <a:xfrm>
            <a:off x="7863834" y="1463040"/>
            <a:ext cx="3291840" cy="42062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7863840" y="1463040"/>
            <a:ext cx="3291840" cy="42062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7863840" y="571500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Execution — Work in Progress</a:t>
            </a:r>
            <a:endParaRPr lang="en-US" sz="1000" b="1" dirty="0"/>
          </a:p>
        </p:txBody>
      </p:sp>
      <p:sp>
        <p:nvSpPr>
          <p:cNvPr id="13" name="Text 8"/>
          <p:cNvSpPr/>
          <p:nvPr/>
        </p:nvSpPr>
        <p:spPr>
          <a:xfrm>
            <a:off x="640080" y="598932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Imported veneers were used extensively across wardrobes, panelling and feature walls, selected and finished with ICA Italian wood finishes over Century Ply Club Prime substrate.</a:t>
            </a:r>
            <a:endParaRPr lang="en-US" sz="105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94EDE75-ECB2-DF64-A87E-7744F132D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4251958" y="1463040"/>
            <a:ext cx="3291839" cy="42062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BUILDING SYSTEMS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HVAC · Automation · Networking · Security</a:t>
            </a:r>
            <a:endParaRPr lang="en-US" sz="1150" b="1" dirty="0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3520440" cy="2148840"/>
          </a:xfrm>
          <a:prstGeom prst="rect">
            <a:avLst/>
          </a:prstGeom>
          <a:solidFill>
            <a:srgbClr val="F7F5F1"/>
          </a:solidFill>
          <a:ln w="28575">
            <a:solidFill>
              <a:schemeClr val="bg1">
                <a:lumMod val="10000"/>
              </a:scheme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1627632"/>
            <a:ext cx="3118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HVAC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841248" y="1993392"/>
            <a:ext cx="311810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Daikin </a:t>
            </a:r>
            <a:r>
              <a:rPr lang="en-IN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VRV </a:t>
            </a: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system — 1</a:t>
            </a:r>
            <a:r>
              <a:rPr lang="en-IN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HP capacity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Ducted supply across both floors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Continental Cooling</a:t>
            </a:r>
            <a:endParaRPr lang="en-US" sz="1000" b="1" dirty="0"/>
          </a:p>
        </p:txBody>
      </p:sp>
      <p:sp>
        <p:nvSpPr>
          <p:cNvPr id="7" name="Shape 5"/>
          <p:cNvSpPr/>
          <p:nvPr/>
        </p:nvSpPr>
        <p:spPr>
          <a:xfrm>
            <a:off x="4480560" y="1463040"/>
            <a:ext cx="3520440" cy="2148840"/>
          </a:xfrm>
          <a:prstGeom prst="rect">
            <a:avLst/>
          </a:prstGeom>
          <a:solidFill>
            <a:srgbClr val="F7F5F1"/>
          </a:solidFill>
          <a:ln w="28575">
            <a:solidFill>
              <a:schemeClr val="bg1">
                <a:lumMod val="10000"/>
              </a:scheme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81728" y="1627632"/>
            <a:ext cx="3118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AUTOMATION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681728" y="1993392"/>
            <a:ext cx="311810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Home Automation platform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Lighting, HVAC &amp; security integration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Integrator: BT Automation</a:t>
            </a:r>
            <a:endParaRPr lang="en-US" sz="1000" b="1" dirty="0"/>
          </a:p>
        </p:txBody>
      </p:sp>
      <p:sp>
        <p:nvSpPr>
          <p:cNvPr id="10" name="Shape 8"/>
          <p:cNvSpPr/>
          <p:nvPr/>
        </p:nvSpPr>
        <p:spPr>
          <a:xfrm>
            <a:off x="8321040" y="1463040"/>
            <a:ext cx="3520440" cy="2148840"/>
          </a:xfrm>
          <a:prstGeom prst="rect">
            <a:avLst/>
          </a:prstGeom>
          <a:solidFill>
            <a:srgbClr val="F7F5F1"/>
          </a:solidFill>
          <a:ln w="28575">
            <a:solidFill>
              <a:schemeClr val="bg1">
                <a:lumMod val="10000"/>
              </a:scheme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22208" y="1627632"/>
            <a:ext cx="3118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NETWORKING &amp; WIFI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8522208" y="1993392"/>
            <a:ext cx="311810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Grandstream networking devices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Whole-home structured cabling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Integrator: Intouch Networks</a:t>
            </a:r>
            <a:endParaRPr lang="en-US" sz="1000" b="1" dirty="0"/>
          </a:p>
        </p:txBody>
      </p:sp>
      <p:sp>
        <p:nvSpPr>
          <p:cNvPr id="13" name="Shape 11"/>
          <p:cNvSpPr/>
          <p:nvPr/>
        </p:nvSpPr>
        <p:spPr>
          <a:xfrm>
            <a:off x="640080" y="3931920"/>
            <a:ext cx="3520440" cy="2148840"/>
          </a:xfrm>
          <a:prstGeom prst="rect">
            <a:avLst/>
          </a:prstGeom>
          <a:solidFill>
            <a:srgbClr val="F7F5F1"/>
          </a:solidFill>
          <a:ln w="28575">
            <a:solidFill>
              <a:schemeClr val="tx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4096512"/>
            <a:ext cx="3118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41248" y="4462272"/>
            <a:ext cx="311810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 err="1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Hik</a:t>
            </a:r>
            <a:r>
              <a:rPr lang="en-IN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V</a:t>
            </a:r>
            <a:r>
              <a:rPr lang="en-US" sz="1000" b="1" dirty="0" err="1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ision</a:t>
            </a: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CCTV coverage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Integrated with home automation platform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Integrator: BT Automation</a:t>
            </a:r>
            <a:endParaRPr lang="en-US" sz="1000" b="1" dirty="0"/>
          </a:p>
        </p:txBody>
      </p:sp>
      <p:sp>
        <p:nvSpPr>
          <p:cNvPr id="16" name="Shape 14"/>
          <p:cNvSpPr/>
          <p:nvPr/>
        </p:nvSpPr>
        <p:spPr>
          <a:xfrm>
            <a:off x="4480560" y="3931920"/>
            <a:ext cx="3520440" cy="2148840"/>
          </a:xfrm>
          <a:prstGeom prst="rect">
            <a:avLst/>
          </a:prstGeom>
          <a:solidFill>
            <a:srgbClr val="F7F5F1"/>
          </a:solidFill>
          <a:ln w="28575">
            <a:solidFill>
              <a:schemeClr val="bg1">
                <a:lumMod val="10000"/>
              </a:scheme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81728" y="4096512"/>
            <a:ext cx="3118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SYSTEMS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681728" y="4462272"/>
            <a:ext cx="311810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× ZeroB Autosoft water softeners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× KSB pressure pumps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Vikram</a:t>
            </a:r>
            <a:endParaRPr lang="en-US" sz="1000" b="1" dirty="0"/>
          </a:p>
        </p:txBody>
      </p:sp>
      <p:sp>
        <p:nvSpPr>
          <p:cNvPr id="19" name="Shape 17"/>
          <p:cNvSpPr/>
          <p:nvPr/>
        </p:nvSpPr>
        <p:spPr>
          <a:xfrm>
            <a:off x="8321040" y="3931920"/>
            <a:ext cx="3520440" cy="2148840"/>
          </a:xfrm>
          <a:prstGeom prst="rect">
            <a:avLst/>
          </a:prstGeom>
          <a:solidFill>
            <a:srgbClr val="F7F5F1"/>
          </a:solidFill>
          <a:ln w="28575">
            <a:solidFill>
              <a:schemeClr val="bg1">
                <a:lumMod val="10000"/>
              </a:schemeClr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8522208" y="4096512"/>
            <a:ext cx="311810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 INFRASTRUCTURE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522208" y="4462272"/>
            <a:ext cx="311810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switches &amp; fittings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Polycab wiring throughout</a:t>
            </a:r>
            <a:endParaRPr lang="en-US" sz="1000" b="1" dirty="0"/>
          </a:p>
          <a:p>
            <a:pPr marL="342900" indent="-342900">
              <a:lnSpc>
                <a:spcPct val="120000"/>
              </a:lnSpc>
              <a:buSzPct val="100000"/>
              <a:buChar char="•"/>
            </a:pPr>
            <a:r>
              <a:rPr lang="en-US" sz="10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Electrician: Haider</a:t>
            </a:r>
            <a:endParaRPr lang="en-US" sz="1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VENDOR &amp; CONTRACTOR INDEX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Consolidated Reference</a:t>
            </a:r>
            <a:endParaRPr lang="en-US" sz="1150" b="1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716630"/>
              </p:ext>
            </p:extLst>
          </p:nvPr>
        </p:nvGraphicFramePr>
        <p:xfrm>
          <a:off x="640080" y="1417320"/>
          <a:ext cx="10908792" cy="5303520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13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Category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A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Brand / Vendor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A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Site Contractor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B2A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Plywood &amp; Carpentry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Century Ply — Club Prime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Saidul Ahmed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Wood Finishes / Paint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ICA Italian Wood Finishes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Sultan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Flooring / Marble Fixing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Italian Marble — 6 varieties (see Marble Library)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Suman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Electrical Fittings / Wiring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Schneider / Polycab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Haider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Plumbing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KSB pumps, ZeroB Autosoft softeners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Vikram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False Ceiling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Irshad Alam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Sanitaryware &amp; Fittings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Kohler, Jaquar Artize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Modular Kitchen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Blu Kitchens  ·  Häfele / Hettich hardware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Kitchen Appliances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LG (refrigerator), Faber (hob/chimney), Samsung (oven)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Curtains &amp; Upholstery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Seven Designs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Audio-Video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Watteffects  ·  BenQ, ELAC, Denon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Home Automation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Schneider  ·  BT Automation (integrator)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Networking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Grandstream  ·  Intouch Networks (integrator)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Security (CCTV)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 err="1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Hik</a:t>
                      </a:r>
                      <a:r>
                        <a:rPr lang="en-IN" sz="950" b="1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V</a:t>
                      </a:r>
                      <a:r>
                        <a:rPr lang="en-US" sz="950" b="1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ision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HVAC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Daikin (1</a:t>
                      </a:r>
                      <a:r>
                        <a:rPr lang="en-IN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HP central</a:t>
                      </a:r>
                      <a:r>
                        <a:rPr lang="en-IN" sz="950" b="1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 VRV</a:t>
                      </a:r>
                      <a:r>
                        <a:rPr lang="en-US" sz="950" b="1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)  </a:t>
                      </a: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·  Continental Cooling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Windows &amp; Glass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Fenesta (windows)  ·  Saint-Gobain (glass)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Lighting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Lafit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Jacuzzi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Oyster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517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Wallpaper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Sabyasachi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2B2A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—</a:t>
                      </a:r>
                      <a:endParaRPr lang="en-US" sz="950" b="1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4C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PROJECT OVERVIEW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 &amp; Scope</a:t>
            </a:r>
            <a:endParaRPr lang="en-US" sz="1200" b="1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LOCATION</a:t>
            </a:r>
            <a:endParaRPr lang="en-US" sz="1050" b="1" dirty="0"/>
          </a:p>
        </p:txBody>
      </p:sp>
      <p:sp>
        <p:nvSpPr>
          <p:cNvPr id="5" name="Text 3"/>
          <p:cNvSpPr/>
          <p:nvPr/>
        </p:nvSpPr>
        <p:spPr>
          <a:xfrm>
            <a:off x="640080" y="184708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Meghmani, Picnic Garden Road, EM Bypass, Kolkata — B+G+37 tower, ~136m, developed by Mani Group &amp; Goenka Developers</a:t>
            </a:r>
            <a:endParaRPr lang="en-US" sz="1200" b="1" dirty="0"/>
          </a:p>
        </p:txBody>
      </p:sp>
      <p:sp>
        <p:nvSpPr>
          <p:cNvPr id="6" name="Text 4"/>
          <p:cNvSpPr/>
          <p:nvPr/>
        </p:nvSpPr>
        <p:spPr>
          <a:xfrm>
            <a:off x="640080" y="2578608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CONFIGURATION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40080" y="282549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Duplex Penthouse — 36th &amp; 37th Floor  ·  1 Basement + 1 Open Car Park</a:t>
            </a:r>
            <a:endParaRPr lang="en-US" sz="1200" b="1" dirty="0"/>
          </a:p>
        </p:txBody>
      </p:sp>
      <p:sp>
        <p:nvSpPr>
          <p:cNvPr id="8" name="Text 6"/>
          <p:cNvSpPr/>
          <p:nvPr/>
        </p:nvSpPr>
        <p:spPr>
          <a:xfrm>
            <a:off x="640080" y="3355848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40080" y="3602736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1,997 sq.ft. Carpet  ·  2,222 sq.ft. Built-up  ·  3,126 sq.ft. Super Built-up</a:t>
            </a:r>
            <a:endParaRPr lang="en-US" sz="1200" b="1" dirty="0"/>
          </a:p>
        </p:txBody>
      </p:sp>
      <p:sp>
        <p:nvSpPr>
          <p:cNvPr id="10" name="Text 8"/>
          <p:cNvSpPr/>
          <p:nvPr/>
        </p:nvSpPr>
        <p:spPr>
          <a:xfrm>
            <a:off x="640080" y="4133088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40080" y="4379976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October 2020 – December 2022  (26 months)</a:t>
            </a:r>
            <a:endParaRPr lang="en-US" sz="1200" b="1" dirty="0"/>
          </a:p>
        </p:txBody>
      </p:sp>
      <p:sp>
        <p:nvSpPr>
          <p:cNvPr id="12" name="Text 10"/>
          <p:cNvSpPr/>
          <p:nvPr/>
        </p:nvSpPr>
        <p:spPr>
          <a:xfrm>
            <a:off x="640080" y="4837176"/>
            <a:ext cx="51206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SPACES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40080" y="5084064"/>
            <a:ext cx="512064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Floor: Guest Bedroom, Kitchen (wet/dry + pantry), Utility, Living &amp; Dining, Puja</a:t>
            </a:r>
            <a:endParaRPr lang="en-US" sz="1200" b="1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Upper Floor: Master Bedroom, Son's Bedroom, Informal Living, Terrace, Study/Walk-in, Jacuzzi, Servant Room</a:t>
            </a:r>
            <a:endParaRPr lang="en-US" sz="1200" b="1" dirty="0"/>
          </a:p>
        </p:txBody>
      </p:sp>
      <p:sp>
        <p:nvSpPr>
          <p:cNvPr id="14" name="Shape 12"/>
          <p:cNvSpPr/>
          <p:nvPr/>
        </p:nvSpPr>
        <p:spPr>
          <a:xfrm>
            <a:off x="6172200" y="1600200"/>
            <a:ext cx="5349240" cy="4572000"/>
          </a:xfrm>
          <a:prstGeom prst="rect">
            <a:avLst/>
          </a:prstGeom>
          <a:solidFill>
            <a:srgbClr val="F7F5F1"/>
          </a:solidFill>
          <a:ln w="12700">
            <a:solidFill>
              <a:srgbClr val="D9D4C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1874520"/>
            <a:ext cx="4709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NOTE ON THIS PROJECT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92240" y="2286000"/>
            <a:ext cx="470916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1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was a family residential project in which Rajat Tibrewal was personally involved throughout design coordination, vendor selection, procurement, execution monitoring and quality review.</a:t>
            </a:r>
            <a:endParaRPr lang="en-US" sz="1150" b="1" dirty="0"/>
          </a:p>
          <a:p>
            <a:pPr marL="0" indent="0">
              <a:lnSpc>
                <a:spcPct val="135000"/>
              </a:lnSpc>
              <a:buNone/>
            </a:pPr>
            <a:endParaRPr lang="en-US" sz="1150" b="1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1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project was not executed under Hindyug Group. It is presented solely to demonstrate the promoter's practical, first-hand exposure to multi-disciplinary project execution — civil works, MEP, HVAC, automation, plumbing, electrical, specialist installations, finishes and vendor coordination — across a genuinely complex, multi-trade build.</a:t>
            </a:r>
            <a:endParaRPr lang="en-US" sz="1150" b="1" dirty="0"/>
          </a:p>
        </p:txBody>
      </p:sp>
      <p:sp>
        <p:nvSpPr>
          <p:cNvPr id="17" name="Shape 15"/>
          <p:cNvSpPr/>
          <p:nvPr/>
        </p:nvSpPr>
        <p:spPr>
          <a:xfrm>
            <a:off x="640080" y="6263640"/>
            <a:ext cx="10908792" cy="530352"/>
          </a:xfrm>
          <a:prstGeom prst="rect">
            <a:avLst/>
          </a:prstGeom>
          <a:solidFill>
            <a:srgbClr val="2B2A28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6263640"/>
            <a:ext cx="105430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INTERIOR EXECUTION VALUE   </a:t>
            </a: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₹2,50,00,000</a:t>
            </a:r>
            <a:endParaRPr lang="en-US" sz="1200" b="1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900" b="1" i="1" dirty="0">
                <a:solidFill>
                  <a:srgbClr val="D9D4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interior scope only — Civil, MEP, HVAC, Automation, Furnishing &amp; Finishes. Excludes property value.</a:t>
            </a:r>
            <a:endParaRPr lang="en-US" sz="1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11274552" cy="5943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9D4C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834640"/>
            <a:ext cx="112745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i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Vendor and procurement records available for reference.</a:t>
            </a:r>
            <a:endParaRPr lang="en-US" sz="2000" b="1" dirty="0"/>
          </a:p>
        </p:txBody>
      </p:sp>
      <p:sp>
        <p:nvSpPr>
          <p:cNvPr id="4" name="Shape 2"/>
          <p:cNvSpPr/>
          <p:nvPr/>
        </p:nvSpPr>
        <p:spPr>
          <a:xfrm>
            <a:off x="5175504" y="3520440"/>
            <a:ext cx="1828800" cy="0"/>
          </a:xfrm>
          <a:prstGeom prst="line">
            <a:avLst/>
          </a:prstGeom>
          <a:noFill/>
          <a:ln w="12700">
            <a:solidFill>
              <a:srgbClr val="D9D4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3703320"/>
            <a:ext cx="112745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kern="0" spc="150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MEGHMANI RESIDENCE  ·  Rajat Tibrewal</a:t>
            </a:r>
            <a:endParaRPr lang="en-US" sz="13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FLOOR LAYOUT PLAN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Floor (36A) &amp; Upper Floor (37A) — As Executed</a:t>
            </a:r>
            <a:endParaRPr lang="en-US" sz="1150" b="1" dirty="0"/>
          </a:p>
        </p:txBody>
      </p:sp>
      <p:pic>
        <p:nvPicPr>
          <p:cNvPr id="4" name="Image 0" descr="images/floorplan_bo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100" y="1417320"/>
            <a:ext cx="6576753" cy="46177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2806100" y="1417320"/>
            <a:ext cx="6576753" cy="46177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806100" y="6144768"/>
            <a:ext cx="6576753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Floor: Guest Bedroom · Kitchen · Utility · Living &amp; Dining · Puja   |   Upper Floor: Master Bedroom · Bedroom · Toilets · Open Terrace</a:t>
            </a:r>
            <a:endParaRPr lang="en-US" sz="1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LIVING, DINING &amp; FOYER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&amp; Finish Detail — Lower Floor</a:t>
            </a:r>
            <a:endParaRPr lang="en-US" sz="1150" b="1" dirty="0"/>
          </a:p>
        </p:txBody>
      </p:sp>
      <p:pic>
        <p:nvPicPr>
          <p:cNvPr id="4" name="Image 0" descr="images/entry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Entry Foyer</a:t>
            </a:r>
            <a:endParaRPr lang="en-US" sz="900" b="1" dirty="0"/>
          </a:p>
        </p:txBody>
      </p:sp>
      <p:pic>
        <p:nvPicPr>
          <p:cNvPr id="7" name="Image 1" descr="images/foyer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27832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227832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227832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Foyer — Marble Inlay Flooring</a:t>
            </a:r>
            <a:endParaRPr lang="en-US" sz="900" b="1" dirty="0"/>
          </a:p>
        </p:txBody>
      </p:sp>
      <p:pic>
        <p:nvPicPr>
          <p:cNvPr id="10" name="Image 2" descr="images/living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0080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640080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40080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 Area</a:t>
            </a:r>
            <a:endParaRPr lang="en-US" sz="900" b="1" dirty="0"/>
          </a:p>
        </p:txBody>
      </p:sp>
      <p:pic>
        <p:nvPicPr>
          <p:cNvPr id="13" name="Image 3" descr="images/dining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27832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3227832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3227832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Dining Area</a:t>
            </a:r>
            <a:endParaRPr lang="en-US" sz="900" b="1" dirty="0"/>
          </a:p>
        </p:txBody>
      </p:sp>
      <p:sp>
        <p:nvSpPr>
          <p:cNvPr id="16" name="Text 10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6537960" y="199339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marble, custom inlay medallion  ·  Contractor: Suman</a:t>
            </a:r>
            <a:endParaRPr lang="en-US" sz="900" b="1" dirty="0"/>
          </a:p>
        </p:txBody>
      </p:sp>
      <p:sp>
        <p:nvSpPr>
          <p:cNvPr id="19" name="Text 13"/>
          <p:cNvSpPr/>
          <p:nvPr/>
        </p:nvSpPr>
        <p:spPr>
          <a:xfrm>
            <a:off x="6537960" y="228904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Furniture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6537960" y="248107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Custom-made</a:t>
            </a:r>
            <a:endParaRPr lang="en-US" sz="900" b="1" dirty="0"/>
          </a:p>
        </p:txBody>
      </p:sp>
      <p:sp>
        <p:nvSpPr>
          <p:cNvPr id="21" name="Text 15"/>
          <p:cNvSpPr/>
          <p:nvPr/>
        </p:nvSpPr>
        <p:spPr>
          <a:xfrm>
            <a:off x="6537960" y="277672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Curtains &amp; Upholstery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6537960" y="296875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Designs</a:t>
            </a:r>
            <a:endParaRPr lang="en-US" sz="900" b="1" dirty="0"/>
          </a:p>
        </p:txBody>
      </p:sp>
      <p:sp>
        <p:nvSpPr>
          <p:cNvPr id="23" name="Text 17"/>
          <p:cNvSpPr/>
          <p:nvPr/>
        </p:nvSpPr>
        <p:spPr>
          <a:xfrm>
            <a:off x="6537960" y="326440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Audio-Video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6537960" y="345643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Watteffects</a:t>
            </a:r>
            <a:endParaRPr lang="en-US" sz="900" b="1" dirty="0"/>
          </a:p>
        </p:txBody>
      </p:sp>
      <p:sp>
        <p:nvSpPr>
          <p:cNvPr id="25" name="Text 19"/>
          <p:cNvSpPr/>
          <p:nvPr/>
        </p:nvSpPr>
        <p:spPr>
          <a:xfrm>
            <a:off x="6537960" y="37520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Home Automation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6537960" y="394411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 ·  Integration: BT Automation</a:t>
            </a:r>
            <a:endParaRPr lang="en-US" sz="900" b="1" dirty="0"/>
          </a:p>
        </p:txBody>
      </p:sp>
      <p:sp>
        <p:nvSpPr>
          <p:cNvPr id="27" name="Text 21"/>
          <p:cNvSpPr/>
          <p:nvPr/>
        </p:nvSpPr>
        <p:spPr>
          <a:xfrm>
            <a:off x="6537960" y="42397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 Ceiling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6537960" y="443179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Irshad Alam</a:t>
            </a:r>
            <a:endParaRPr lang="en-US" sz="900" b="1" dirty="0"/>
          </a:p>
        </p:txBody>
      </p:sp>
      <p:sp>
        <p:nvSpPr>
          <p:cNvPr id="29" name="Text 23"/>
          <p:cNvSpPr/>
          <p:nvPr/>
        </p:nvSpPr>
        <p:spPr>
          <a:xfrm>
            <a:off x="6537960" y="472744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Carpentry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6537960" y="491947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Century Ply Club Prime  ·  Carpenter: Saidul Ahmed</a:t>
            </a:r>
            <a:endParaRPr lang="en-US" sz="900" b="1" dirty="0"/>
          </a:p>
        </p:txBody>
      </p:sp>
      <p:sp>
        <p:nvSpPr>
          <p:cNvPr id="31" name="Text 25"/>
          <p:cNvSpPr/>
          <p:nvPr/>
        </p:nvSpPr>
        <p:spPr>
          <a:xfrm>
            <a:off x="6537960" y="521512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&amp; Polish</a:t>
            </a:r>
            <a:endParaRPr lang="en-US" sz="950" dirty="0"/>
          </a:p>
        </p:txBody>
      </p:sp>
      <p:sp>
        <p:nvSpPr>
          <p:cNvPr id="32" name="Text 26"/>
          <p:cNvSpPr/>
          <p:nvPr/>
        </p:nvSpPr>
        <p:spPr>
          <a:xfrm>
            <a:off x="6537960" y="540715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ICA  ·  Contractor: Sultan</a:t>
            </a:r>
            <a:endParaRPr lang="en-US" sz="900" b="1" dirty="0"/>
          </a:p>
        </p:txBody>
      </p:sp>
      <p:sp>
        <p:nvSpPr>
          <p:cNvPr id="33" name="Text 27"/>
          <p:cNvSpPr/>
          <p:nvPr/>
        </p:nvSpPr>
        <p:spPr>
          <a:xfrm>
            <a:off x="6537960" y="570280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</a:t>
            </a:r>
            <a:endParaRPr lang="en-US" sz="950" dirty="0"/>
          </a:p>
        </p:txBody>
      </p:sp>
      <p:sp>
        <p:nvSpPr>
          <p:cNvPr id="34" name="Text 28"/>
          <p:cNvSpPr/>
          <p:nvPr/>
        </p:nvSpPr>
        <p:spPr>
          <a:xfrm>
            <a:off x="6537960" y="589483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(fittings), Polycab (wiring)  ·  Electrician: Haider</a:t>
            </a:r>
            <a:endParaRPr lang="en-US" sz="9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PUJA AREA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Devotional Space — Lower Floor</a:t>
            </a:r>
            <a:endParaRPr lang="en-US" sz="1150" b="1" dirty="0"/>
          </a:p>
        </p:txBody>
      </p:sp>
      <p:pic>
        <p:nvPicPr>
          <p:cNvPr id="4" name="Image 0" descr="images/mandi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2743200" cy="35204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743200" cy="35204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974336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Puja Unit — Marble &amp; Custom Cabinetry</a:t>
            </a:r>
            <a:endParaRPr lang="en-US" sz="1000" b="1" dirty="0"/>
          </a:p>
        </p:txBody>
      </p:sp>
      <p:pic>
        <p:nvPicPr>
          <p:cNvPr id="7" name="Image 1" descr="images/wip1.jpg"/>
          <p:cNvPicPr>
            <a:picLocks noChangeAspect="1"/>
          </p:cNvPicPr>
          <p:nvPr/>
        </p:nvPicPr>
        <p:blipFill>
          <a:blip r:embed="rId4"/>
          <a:srcRect b="2746"/>
          <a:stretch>
            <a:fillRect/>
          </a:stretch>
        </p:blipFill>
        <p:spPr>
          <a:xfrm>
            <a:off x="3657600" y="1417320"/>
            <a:ext cx="2743200" cy="352044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657600" y="1417320"/>
            <a:ext cx="2743200" cy="352044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657600" y="4974336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Puja Wall — Work in Progress</a:t>
            </a:r>
            <a:endParaRPr lang="en-US" sz="1000" b="1" dirty="0"/>
          </a:p>
        </p:txBody>
      </p:sp>
      <p:sp>
        <p:nvSpPr>
          <p:cNvPr id="10" name="Text 6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Backdrop</a:t>
            </a:r>
            <a:endParaRPr lang="en-US" sz="950" dirty="0"/>
          </a:p>
        </p:txBody>
      </p:sp>
      <p:sp>
        <p:nvSpPr>
          <p:cNvPr id="12" name="Text 8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Marble panelling with </a:t>
            </a:r>
            <a:r>
              <a:rPr lang="en-IN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Mother of Pearl (MOP) </a:t>
            </a: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inlay motif</a:t>
            </a:r>
            <a:endParaRPr lang="en-US" sz="900" b="1" dirty="0"/>
          </a:p>
        </p:txBody>
      </p:sp>
      <p:sp>
        <p:nvSpPr>
          <p:cNvPr id="13" name="Text 9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Cabinetry</a:t>
            </a:r>
            <a:endParaRPr lang="en-US" sz="950" dirty="0"/>
          </a:p>
        </p:txBody>
      </p:sp>
      <p:sp>
        <p:nvSpPr>
          <p:cNvPr id="14" name="Text 10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Custom-made  ·  Carpenter: Saidul Ahmed</a:t>
            </a:r>
            <a:endParaRPr lang="en-US" sz="900" b="1" dirty="0"/>
          </a:p>
        </p:txBody>
      </p:sp>
      <p:sp>
        <p:nvSpPr>
          <p:cNvPr id="15" name="Text 11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marble, continuous with Living/Dining</a:t>
            </a:r>
            <a:endParaRPr lang="en-US" sz="900" b="1" dirty="0"/>
          </a:p>
        </p:txBody>
      </p:sp>
      <p:sp>
        <p:nvSpPr>
          <p:cNvPr id="17" name="Text 13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Lighting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Lafit — recessed accent lighting</a:t>
            </a:r>
            <a:endParaRPr lang="en-US" sz="900" b="1" dirty="0"/>
          </a:p>
        </p:txBody>
      </p:sp>
      <p:sp>
        <p:nvSpPr>
          <p:cNvPr id="19" name="Text 15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&amp; Polish</a:t>
            </a:r>
            <a:endParaRPr lang="en-US" sz="950" dirty="0"/>
          </a:p>
        </p:txBody>
      </p:sp>
      <p:sp>
        <p:nvSpPr>
          <p:cNvPr id="20" name="Text 16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ICA  ·  Contractor: Sultan</a:t>
            </a:r>
            <a:endParaRPr lang="en-US" sz="900" b="1" dirty="0"/>
          </a:p>
        </p:txBody>
      </p:sp>
      <p:sp>
        <p:nvSpPr>
          <p:cNvPr id="21" name="Text 17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 Finish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Imported veneer surround</a:t>
            </a:r>
            <a:endParaRPr lang="en-US" sz="9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KITCHEN &amp; PANTRY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Wet / Dry Kitchen with Pantry — Lower Floor</a:t>
            </a:r>
            <a:endParaRPr lang="en-US" sz="1150" b="1" dirty="0"/>
          </a:p>
        </p:txBody>
      </p:sp>
      <p:pic>
        <p:nvPicPr>
          <p:cNvPr id="7" name="Image 1" descr="images/kitchen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9725" y="1530628"/>
            <a:ext cx="2648393" cy="38856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419725" y="1521482"/>
            <a:ext cx="2648393" cy="388566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05873" y="5445252"/>
            <a:ext cx="167609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IN" sz="900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Cooking </a:t>
            </a:r>
            <a:r>
              <a:rPr lang="en-US" sz="900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&amp; Storage</a:t>
            </a:r>
            <a:endParaRPr lang="en-US" sz="900" dirty="0"/>
          </a:p>
        </p:txBody>
      </p:sp>
      <p:sp>
        <p:nvSpPr>
          <p:cNvPr id="11" name="Shape 6"/>
          <p:cNvSpPr/>
          <p:nvPr/>
        </p:nvSpPr>
        <p:spPr>
          <a:xfrm>
            <a:off x="3478842" y="1530628"/>
            <a:ext cx="2648393" cy="388566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3964989" y="5445252"/>
            <a:ext cx="1676095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Pantry Detail</a:t>
            </a:r>
            <a:endParaRPr lang="en-US" sz="900" dirty="0"/>
          </a:p>
        </p:txBody>
      </p:sp>
      <p:sp>
        <p:nvSpPr>
          <p:cNvPr id="13" name="Text 8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Modular Kitchen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6537960" y="199339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Vendor: Blu Kitchens</a:t>
            </a:r>
            <a:endParaRPr lang="en-US" sz="900" b="1" dirty="0"/>
          </a:p>
        </p:txBody>
      </p:sp>
      <p:sp>
        <p:nvSpPr>
          <p:cNvPr id="16" name="Text 11"/>
          <p:cNvSpPr/>
          <p:nvPr/>
        </p:nvSpPr>
        <p:spPr>
          <a:xfrm>
            <a:off x="6537960" y="228904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Kitchen Hardware</a:t>
            </a:r>
            <a:endParaRPr lang="en-US" sz="950" dirty="0"/>
          </a:p>
        </p:txBody>
      </p:sp>
      <p:sp>
        <p:nvSpPr>
          <p:cNvPr id="17" name="Text 12"/>
          <p:cNvSpPr/>
          <p:nvPr/>
        </p:nvSpPr>
        <p:spPr>
          <a:xfrm>
            <a:off x="6537960" y="248107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Häfele &amp; Hettich</a:t>
            </a:r>
            <a:endParaRPr lang="en-US" sz="900" b="1" dirty="0"/>
          </a:p>
        </p:txBody>
      </p:sp>
      <p:sp>
        <p:nvSpPr>
          <p:cNvPr id="18" name="Text 13"/>
          <p:cNvSpPr/>
          <p:nvPr/>
        </p:nvSpPr>
        <p:spPr>
          <a:xfrm>
            <a:off x="6537960" y="277672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Refrigerator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6537960" y="296875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LG</a:t>
            </a:r>
            <a:endParaRPr lang="en-US" sz="900" b="1" dirty="0"/>
          </a:p>
        </p:txBody>
      </p:sp>
      <p:sp>
        <p:nvSpPr>
          <p:cNvPr id="20" name="Text 15"/>
          <p:cNvSpPr/>
          <p:nvPr/>
        </p:nvSpPr>
        <p:spPr>
          <a:xfrm>
            <a:off x="6537960" y="326440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Hob &amp; Chimney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6537960" y="345643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Faber</a:t>
            </a:r>
            <a:endParaRPr lang="en-US" sz="900" b="1" dirty="0"/>
          </a:p>
        </p:txBody>
      </p:sp>
      <p:sp>
        <p:nvSpPr>
          <p:cNvPr id="22" name="Text 17"/>
          <p:cNvSpPr/>
          <p:nvPr/>
        </p:nvSpPr>
        <p:spPr>
          <a:xfrm>
            <a:off x="6537960" y="37520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Oven</a:t>
            </a:r>
            <a:endParaRPr lang="en-US" sz="950" dirty="0"/>
          </a:p>
        </p:txBody>
      </p:sp>
      <p:sp>
        <p:nvSpPr>
          <p:cNvPr id="23" name="Text 18"/>
          <p:cNvSpPr/>
          <p:nvPr/>
        </p:nvSpPr>
        <p:spPr>
          <a:xfrm>
            <a:off x="6537960" y="394411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Samsung</a:t>
            </a:r>
            <a:endParaRPr lang="en-US" sz="900" b="1" dirty="0"/>
          </a:p>
        </p:txBody>
      </p:sp>
      <p:sp>
        <p:nvSpPr>
          <p:cNvPr id="24" name="Text 19"/>
          <p:cNvSpPr/>
          <p:nvPr/>
        </p:nvSpPr>
        <p:spPr>
          <a:xfrm>
            <a:off x="6537960" y="42397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25" name="Text 20"/>
          <p:cNvSpPr/>
          <p:nvPr/>
        </p:nvSpPr>
        <p:spPr>
          <a:xfrm>
            <a:off x="6537960" y="443179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</a:t>
            </a:r>
            <a:endParaRPr lang="en-US" sz="900" b="1" dirty="0"/>
          </a:p>
        </p:txBody>
      </p:sp>
      <p:sp>
        <p:nvSpPr>
          <p:cNvPr id="26" name="Text 21"/>
          <p:cNvSpPr/>
          <p:nvPr/>
        </p:nvSpPr>
        <p:spPr>
          <a:xfrm>
            <a:off x="6537960" y="472744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</a:t>
            </a:r>
            <a:endParaRPr lang="en-US" sz="950" dirty="0"/>
          </a:p>
        </p:txBody>
      </p:sp>
      <p:sp>
        <p:nvSpPr>
          <p:cNvPr id="27" name="Text 22"/>
          <p:cNvSpPr/>
          <p:nvPr/>
        </p:nvSpPr>
        <p:spPr>
          <a:xfrm>
            <a:off x="6537960" y="491947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 ·  Electrician: Haider</a:t>
            </a:r>
            <a:endParaRPr lang="en-US" sz="900" b="1" dirty="0"/>
          </a:p>
        </p:txBody>
      </p:sp>
      <p:sp>
        <p:nvSpPr>
          <p:cNvPr id="28" name="Text 23"/>
          <p:cNvSpPr/>
          <p:nvPr/>
        </p:nvSpPr>
        <p:spPr>
          <a:xfrm>
            <a:off x="6537960" y="521512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Plumbing</a:t>
            </a:r>
            <a:endParaRPr lang="en-US" sz="950" dirty="0"/>
          </a:p>
        </p:txBody>
      </p:sp>
      <p:sp>
        <p:nvSpPr>
          <p:cNvPr id="29" name="Text 24"/>
          <p:cNvSpPr/>
          <p:nvPr/>
        </p:nvSpPr>
        <p:spPr>
          <a:xfrm>
            <a:off x="6537960" y="540715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Vikram</a:t>
            </a:r>
            <a:endParaRPr lang="en-US" sz="900" b="1" dirty="0"/>
          </a:p>
        </p:txBody>
      </p:sp>
      <p:sp>
        <p:nvSpPr>
          <p:cNvPr id="30" name="Text 25"/>
          <p:cNvSpPr/>
          <p:nvPr/>
        </p:nvSpPr>
        <p:spPr>
          <a:xfrm>
            <a:off x="6537960" y="570280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Carpentry</a:t>
            </a:r>
            <a:endParaRPr lang="en-US" sz="950" dirty="0"/>
          </a:p>
        </p:txBody>
      </p:sp>
      <p:sp>
        <p:nvSpPr>
          <p:cNvPr id="31" name="Text 26"/>
          <p:cNvSpPr/>
          <p:nvPr/>
        </p:nvSpPr>
        <p:spPr>
          <a:xfrm>
            <a:off x="6537960" y="5894832"/>
            <a:ext cx="5029200" cy="2956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Century Ply Club Prime  ·  Carpenter: Saidul Ahmed</a:t>
            </a:r>
            <a:endParaRPr lang="en-US" sz="900" b="1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E593AA0-46EC-F007-08C4-3150770FB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860204" y="2170010"/>
            <a:ext cx="3885667" cy="261715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GUEST BEDROOM &amp; BATH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Floor</a:t>
            </a:r>
            <a:endParaRPr lang="en-US" sz="1150" b="1" dirty="0"/>
          </a:p>
        </p:txBody>
      </p:sp>
      <p:pic>
        <p:nvPicPr>
          <p:cNvPr id="4" name="Image 0" descr="images/guest_room1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Bedroom — Wallpaper &amp; Wardrobe</a:t>
            </a:r>
            <a:endParaRPr lang="en-US" sz="900" b="1" dirty="0"/>
          </a:p>
        </p:txBody>
      </p:sp>
      <p:pic>
        <p:nvPicPr>
          <p:cNvPr id="7" name="Image 1" descr="images/guest_room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27832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227832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227832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Bedroom — Bed &amp; Curtains</a:t>
            </a:r>
            <a:endParaRPr lang="en-US" sz="900" b="1" dirty="0"/>
          </a:p>
        </p:txBody>
      </p:sp>
      <p:pic>
        <p:nvPicPr>
          <p:cNvPr id="10" name="Image 2" descr="images/guest_bath1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0080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640080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40080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Bath — Shower Enclosure</a:t>
            </a:r>
            <a:endParaRPr lang="en-US" sz="900" b="1" dirty="0"/>
          </a:p>
        </p:txBody>
      </p:sp>
      <p:pic>
        <p:nvPicPr>
          <p:cNvPr id="13" name="Image 3" descr="images/guest_bath2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27832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3227832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3227832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Bath — Vanity Detail</a:t>
            </a:r>
            <a:endParaRPr lang="en-US" sz="900" b="1" dirty="0"/>
          </a:p>
        </p:txBody>
      </p:sp>
      <p:sp>
        <p:nvSpPr>
          <p:cNvPr id="16" name="Text 10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Wallpaper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Sabyasachi</a:t>
            </a:r>
            <a:endParaRPr lang="en-US" sz="900" b="1" dirty="0"/>
          </a:p>
        </p:txBody>
      </p:sp>
      <p:sp>
        <p:nvSpPr>
          <p:cNvPr id="19" name="Text 13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Sanitaryware &amp; Fittings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Kohler &amp; Jaquar Artize</a:t>
            </a:r>
            <a:endParaRPr lang="en-US" sz="900" b="1" dirty="0"/>
          </a:p>
        </p:txBody>
      </p:sp>
      <p:sp>
        <p:nvSpPr>
          <p:cNvPr id="21" name="Text 15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Bath Flooring/Cladding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</a:t>
            </a:r>
            <a:endParaRPr lang="en-US" sz="900" b="1" dirty="0"/>
          </a:p>
        </p:txBody>
      </p:sp>
      <p:sp>
        <p:nvSpPr>
          <p:cNvPr id="23" name="Text 17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Curtains &amp; Upholstery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Designs</a:t>
            </a:r>
            <a:endParaRPr lang="en-US" sz="900" b="1" dirty="0"/>
          </a:p>
        </p:txBody>
      </p:sp>
      <p:sp>
        <p:nvSpPr>
          <p:cNvPr id="25" name="Text 19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Wardrobe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carpentry  ·  Century Ply Club Prime</a:t>
            </a:r>
            <a:endParaRPr lang="en-US" sz="900" b="1" dirty="0"/>
          </a:p>
        </p:txBody>
      </p:sp>
      <p:sp>
        <p:nvSpPr>
          <p:cNvPr id="27" name="Text 21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Plumbing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Vikram</a:t>
            </a:r>
            <a:endParaRPr lang="en-US" sz="900" b="1" dirty="0"/>
          </a:p>
        </p:txBody>
      </p:sp>
      <p:sp>
        <p:nvSpPr>
          <p:cNvPr id="29" name="Text 23"/>
          <p:cNvSpPr/>
          <p:nvPr/>
        </p:nvSpPr>
        <p:spPr>
          <a:xfrm>
            <a:off x="6537960" y="501091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&amp; Polish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6537960" y="520293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ICA  ·  Contractor: Sultan</a:t>
            </a:r>
            <a:endParaRPr lang="en-US" sz="9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RAJAT'S BEDROOM — ELEVATION DRAWINGS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Development — Sides A to D</a:t>
            </a:r>
            <a:endParaRPr lang="en-US" sz="1150" b="1" dirty="0"/>
          </a:p>
        </p:txBody>
      </p:sp>
      <p:pic>
        <p:nvPicPr>
          <p:cNvPr id="4" name="Image 0" descr="images/rajat_elev_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963" y="1508760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2961963" y="1508760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961963" y="3639312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A</a:t>
            </a:r>
            <a:endParaRPr lang="en-US" sz="950" b="1" dirty="0"/>
          </a:p>
        </p:txBody>
      </p:sp>
      <p:pic>
        <p:nvPicPr>
          <p:cNvPr id="7" name="Image 1" descr="images/rajat_elev_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1636" y="1508760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6231636" y="1508760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231636" y="3639312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B</a:t>
            </a:r>
            <a:endParaRPr lang="en-US" sz="950" b="1" dirty="0"/>
          </a:p>
        </p:txBody>
      </p:sp>
      <p:pic>
        <p:nvPicPr>
          <p:cNvPr id="10" name="Image 2" descr="images/rajat_elev_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963" y="4005072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2961963" y="4005072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2961963" y="6135624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C</a:t>
            </a:r>
            <a:endParaRPr lang="en-US" sz="950" b="1" dirty="0"/>
          </a:p>
        </p:txBody>
      </p:sp>
      <p:pic>
        <p:nvPicPr>
          <p:cNvPr id="13" name="Image 3" descr="images/rajat_elev_d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1636" y="4005072"/>
            <a:ext cx="2995353" cy="210312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6231636" y="4005072"/>
            <a:ext cx="2995353" cy="2103120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6231636" y="6135624"/>
            <a:ext cx="2995353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Side D</a:t>
            </a:r>
            <a:endParaRPr lang="en-US" sz="950" b="1" dirty="0"/>
          </a:p>
        </p:txBody>
      </p:sp>
      <p:sp>
        <p:nvSpPr>
          <p:cNvPr id="16" name="Text 10"/>
          <p:cNvSpPr/>
          <p:nvPr/>
        </p:nvSpPr>
        <p:spPr>
          <a:xfrm>
            <a:off x="2961963" y="6455664"/>
            <a:ext cx="626502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1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Elevation set issued for execution — headboard, wardrobe &amp; window wall detailing</a:t>
            </a:r>
            <a:endParaRPr lang="en-US" sz="95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B2A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RAJAT'S BEDROOM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Ceiling Plan &amp; Execution — Upper Floor</a:t>
            </a:r>
            <a:endParaRPr lang="en-US" sz="1150" b="1" dirty="0"/>
          </a:p>
        </p:txBody>
      </p:sp>
      <p:pic>
        <p:nvPicPr>
          <p:cNvPr id="4" name="Image 0" descr="images/rajat_ceiling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0080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Shape 2"/>
          <p:cNvSpPr/>
          <p:nvPr/>
        </p:nvSpPr>
        <p:spPr>
          <a:xfrm>
            <a:off x="640080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0080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 Ceiling Plan</a:t>
            </a:r>
            <a:endParaRPr lang="en-US" sz="900" b="1" dirty="0"/>
          </a:p>
        </p:txBody>
      </p:sp>
      <p:pic>
        <p:nvPicPr>
          <p:cNvPr id="7" name="Image 1" descr="images/rajat_room2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27832" y="1417320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hape 4"/>
          <p:cNvSpPr/>
          <p:nvPr/>
        </p:nvSpPr>
        <p:spPr>
          <a:xfrm>
            <a:off x="3227832" y="1417320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3227832" y="4443984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Wardrobe Wall — Executed</a:t>
            </a:r>
            <a:endParaRPr lang="en-US" sz="900" b="1" dirty="0"/>
          </a:p>
        </p:txBody>
      </p:sp>
      <p:pic>
        <p:nvPicPr>
          <p:cNvPr id="10" name="Image 2" descr="images/rajat_room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40080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Shape 6"/>
          <p:cNvSpPr/>
          <p:nvPr/>
        </p:nvSpPr>
        <p:spPr>
          <a:xfrm>
            <a:off x="640080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40080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Window &amp; Curtain Wall</a:t>
            </a:r>
            <a:endParaRPr lang="en-US" sz="900" b="1" dirty="0"/>
          </a:p>
        </p:txBody>
      </p:sp>
      <p:pic>
        <p:nvPicPr>
          <p:cNvPr id="13" name="Image 3" descr="images/rajat_room1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227832" y="4718304"/>
            <a:ext cx="2331720" cy="29900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Shape 8"/>
          <p:cNvSpPr/>
          <p:nvPr/>
        </p:nvSpPr>
        <p:spPr>
          <a:xfrm>
            <a:off x="3227832" y="4718304"/>
            <a:ext cx="2331720" cy="2990088"/>
          </a:xfrm>
          <a:prstGeom prst="rect">
            <a:avLst/>
          </a:prstGeom>
          <a:ln w="9525">
            <a:solidFill>
              <a:srgbClr val="D9D4CB"/>
            </a:solidFill>
            <a:prstDash val="solid"/>
          </a:ln>
        </p:spPr>
      </p:sp>
      <p:sp>
        <p:nvSpPr>
          <p:cNvPr id="15" name="Text 9"/>
          <p:cNvSpPr/>
          <p:nvPr/>
        </p:nvSpPr>
        <p:spPr>
          <a:xfrm>
            <a:off x="3227832" y="7744968"/>
            <a:ext cx="2331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i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Bed &amp; Headboard</a:t>
            </a:r>
            <a:endParaRPr lang="en-US" sz="900" b="1" dirty="0"/>
          </a:p>
        </p:txBody>
      </p:sp>
      <p:sp>
        <p:nvSpPr>
          <p:cNvPr id="16" name="Text 10"/>
          <p:cNvSpPr/>
          <p:nvPr/>
        </p:nvSpPr>
        <p:spPr>
          <a:xfrm>
            <a:off x="6537960" y="1417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9C7A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&amp; VENDORS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6537960" y="180136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False Ceiling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6537960" y="199339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Contractor: Irshad Alam</a:t>
            </a:r>
            <a:endParaRPr lang="en-US" sz="900" b="1" dirty="0"/>
          </a:p>
        </p:txBody>
      </p:sp>
      <p:sp>
        <p:nvSpPr>
          <p:cNvPr id="19" name="Text 13"/>
          <p:cNvSpPr/>
          <p:nvPr/>
        </p:nvSpPr>
        <p:spPr>
          <a:xfrm>
            <a:off x="6537960" y="233629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Wardrobe &amp; Panelling</a:t>
            </a:r>
            <a:endParaRPr lang="en-US" sz="950" dirty="0"/>
          </a:p>
        </p:txBody>
      </p:sp>
      <p:sp>
        <p:nvSpPr>
          <p:cNvPr id="20" name="Text 14"/>
          <p:cNvSpPr/>
          <p:nvPr/>
        </p:nvSpPr>
        <p:spPr>
          <a:xfrm>
            <a:off x="6537960" y="252831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Century Ply Club Prime  ·  Carpenter: Saidul Ahmed</a:t>
            </a:r>
            <a:endParaRPr lang="en-US" sz="900" b="1" dirty="0"/>
          </a:p>
        </p:txBody>
      </p:sp>
      <p:sp>
        <p:nvSpPr>
          <p:cNvPr id="21" name="Text 15"/>
          <p:cNvSpPr/>
          <p:nvPr/>
        </p:nvSpPr>
        <p:spPr>
          <a:xfrm>
            <a:off x="6537960" y="2871216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Curtains &amp; Upholstery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6537960" y="3063240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Designs</a:t>
            </a:r>
            <a:endParaRPr lang="en-US" sz="900" b="1" dirty="0"/>
          </a:p>
        </p:txBody>
      </p:sp>
      <p:sp>
        <p:nvSpPr>
          <p:cNvPr id="23" name="Text 17"/>
          <p:cNvSpPr/>
          <p:nvPr/>
        </p:nvSpPr>
        <p:spPr>
          <a:xfrm>
            <a:off x="6537960" y="3406140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Flooring</a:t>
            </a:r>
            <a:endParaRPr lang="en-US" sz="950" dirty="0"/>
          </a:p>
        </p:txBody>
      </p:sp>
      <p:sp>
        <p:nvSpPr>
          <p:cNvPr id="24" name="Text 18"/>
          <p:cNvSpPr/>
          <p:nvPr/>
        </p:nvSpPr>
        <p:spPr>
          <a:xfrm>
            <a:off x="6537960" y="3598164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Italian marble</a:t>
            </a:r>
            <a:endParaRPr lang="en-US" sz="900" b="1" dirty="0"/>
          </a:p>
        </p:txBody>
      </p:sp>
      <p:sp>
        <p:nvSpPr>
          <p:cNvPr id="25" name="Text 19"/>
          <p:cNvSpPr/>
          <p:nvPr/>
        </p:nvSpPr>
        <p:spPr>
          <a:xfrm>
            <a:off x="6537960" y="3941064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Lighting</a:t>
            </a:r>
            <a:endParaRPr lang="en-US" sz="950" dirty="0"/>
          </a:p>
        </p:txBody>
      </p:sp>
      <p:sp>
        <p:nvSpPr>
          <p:cNvPr id="26" name="Text 20"/>
          <p:cNvSpPr/>
          <p:nvPr/>
        </p:nvSpPr>
        <p:spPr>
          <a:xfrm>
            <a:off x="6537960" y="4133088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Lafit</a:t>
            </a:r>
            <a:endParaRPr lang="en-US" sz="900" b="1" dirty="0"/>
          </a:p>
        </p:txBody>
      </p:sp>
      <p:sp>
        <p:nvSpPr>
          <p:cNvPr id="27" name="Text 21"/>
          <p:cNvSpPr/>
          <p:nvPr/>
        </p:nvSpPr>
        <p:spPr>
          <a:xfrm>
            <a:off x="6537960" y="4475988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Electrical</a:t>
            </a:r>
            <a:endParaRPr lang="en-US" sz="950" dirty="0"/>
          </a:p>
        </p:txBody>
      </p:sp>
      <p:sp>
        <p:nvSpPr>
          <p:cNvPr id="28" name="Text 22"/>
          <p:cNvSpPr/>
          <p:nvPr/>
        </p:nvSpPr>
        <p:spPr>
          <a:xfrm>
            <a:off x="6537960" y="4668012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Schneider  ·  Electrician: Haider</a:t>
            </a:r>
            <a:endParaRPr lang="en-US" sz="900" b="1" dirty="0"/>
          </a:p>
        </p:txBody>
      </p:sp>
      <p:sp>
        <p:nvSpPr>
          <p:cNvPr id="29" name="Text 23"/>
          <p:cNvSpPr/>
          <p:nvPr/>
        </p:nvSpPr>
        <p:spPr>
          <a:xfrm>
            <a:off x="6537960" y="5010912"/>
            <a:ext cx="50292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A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 &amp; Polish</a:t>
            </a:r>
            <a:endParaRPr lang="en-US" sz="950" dirty="0"/>
          </a:p>
        </p:txBody>
      </p:sp>
      <p:sp>
        <p:nvSpPr>
          <p:cNvPr id="30" name="Text 24"/>
          <p:cNvSpPr/>
          <p:nvPr/>
        </p:nvSpPr>
        <p:spPr>
          <a:xfrm>
            <a:off x="6537960" y="5202936"/>
            <a:ext cx="5029200" cy="3429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b="1" dirty="0">
                <a:solidFill>
                  <a:srgbClr val="4A48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ICA  ·  Contractor: Sultan</a:t>
            </a:r>
            <a:endParaRPr lang="en-US" sz="9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Rajat Tibrewal</cp:lastModifiedBy>
  <cp:revision>11</cp:revision>
  <dcterms:created xsi:type="dcterms:W3CDTF">2026-08-02T16:04:20Z</dcterms:created>
  <dcterms:modified xsi:type="dcterms:W3CDTF">2026-08-03T04:59:35Z</dcterms:modified>
</cp:coreProperties>
</file>